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65" r:id="rId5"/>
    <p:sldId id="416" r:id="rId6"/>
    <p:sldId id="294" r:id="rId7"/>
    <p:sldId id="303" r:id="rId8"/>
    <p:sldId id="304" r:id="rId9"/>
    <p:sldId id="305" r:id="rId10"/>
    <p:sldId id="421" r:id="rId11"/>
    <p:sldId id="422" r:id="rId12"/>
    <p:sldId id="394" r:id="rId13"/>
    <p:sldId id="423" r:id="rId14"/>
    <p:sldId id="447" r:id="rId15"/>
    <p:sldId id="424" r:id="rId16"/>
    <p:sldId id="426" r:id="rId17"/>
    <p:sldId id="437" r:id="rId18"/>
    <p:sldId id="434" r:id="rId19"/>
    <p:sldId id="431" r:id="rId20"/>
    <p:sldId id="435" r:id="rId21"/>
    <p:sldId id="428" r:id="rId22"/>
    <p:sldId id="430" r:id="rId23"/>
    <p:sldId id="427" r:id="rId24"/>
    <p:sldId id="429" r:id="rId25"/>
    <p:sldId id="433" r:id="rId26"/>
    <p:sldId id="443" r:id="rId27"/>
    <p:sldId id="432" r:id="rId28"/>
    <p:sldId id="425" r:id="rId29"/>
    <p:sldId id="436" r:id="rId30"/>
    <p:sldId id="438" r:id="rId31"/>
    <p:sldId id="439" r:id="rId32"/>
    <p:sldId id="440" r:id="rId33"/>
    <p:sldId id="442" r:id="rId34"/>
    <p:sldId id="441" r:id="rId35"/>
    <p:sldId id="420" r:id="rId36"/>
    <p:sldId id="412" r:id="rId37"/>
    <p:sldId id="413" r:id="rId38"/>
    <p:sldId id="384" r:id="rId39"/>
    <p:sldId id="414" r:id="rId40"/>
    <p:sldId id="415" r:id="rId41"/>
    <p:sldId id="417" r:id="rId42"/>
    <p:sldId id="444" r:id="rId43"/>
    <p:sldId id="375" r:id="rId44"/>
    <p:sldId id="418" r:id="rId45"/>
    <p:sldId id="445" r:id="rId46"/>
    <p:sldId id="446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91C3"/>
    <a:srgbClr val="841B50"/>
    <a:srgbClr val="E4ADB7"/>
    <a:srgbClr val="00B050"/>
    <a:srgbClr val="88CCEE"/>
    <a:srgbClr val="FFFFFF"/>
    <a:srgbClr val="1B0D5E"/>
    <a:srgbClr val="62143B"/>
    <a:srgbClr val="24127F"/>
    <a:srgbClr val="C63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1487" autoAdjust="0"/>
  </p:normalViewPr>
  <p:slideViewPr>
    <p:cSldViewPr snapToGrid="0" snapToObjects="1">
      <p:cViewPr varScale="1">
        <p:scale>
          <a:sx n="153" d="100"/>
          <a:sy n="153" d="100"/>
        </p:scale>
        <p:origin x="144" y="1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CD56-CA7D-3A42-9B42-9FD56464B91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8D3B8-2EC2-4F46-B8AF-ABD68D921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77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6CBA1-A433-4C9C-B800-E962A25F4340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3B0E6-658E-4216-848E-04C4ECB90B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5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3B0E6-658E-4216-848E-04C4ECB90B7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96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are classifying children by age AND height, </a:t>
            </a:r>
            <a:r>
              <a:rPr lang="en-GB" i="1" dirty="0"/>
              <a:t>and you want to identify children who are </a:t>
            </a:r>
            <a:r>
              <a:rPr lang="en-GB" b="1" i="1" dirty="0"/>
              <a:t>tall for their age</a:t>
            </a:r>
            <a:r>
              <a:rPr lang="en-GB" b="0" i="0" dirty="0"/>
              <a:t>, you need to account for both variables or you will just label all the older children as tall.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3B0E6-658E-4216-848E-04C4ECB90B7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9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-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3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–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– Gold">
    <p:bg>
      <p:bgPr>
        <a:solidFill>
          <a:srgbClr val="B3B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- Yell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– Red">
    <p:bg>
      <p:bgPr>
        <a:solidFill>
          <a:srgbClr val="B6AA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8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rham Text Slide -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5702678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919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rham Text Slide -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091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rham Text Slide -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21553" y="1224708"/>
            <a:ext cx="2435053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/>
          </p:nvPr>
        </p:nvSpPr>
        <p:spPr>
          <a:xfrm>
            <a:off x="3355221" y="1224708"/>
            <a:ext cx="2435053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/>
          </p:nvPr>
        </p:nvSpPr>
        <p:spPr>
          <a:xfrm>
            <a:off x="6088888" y="1224708"/>
            <a:ext cx="2435053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7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rham Breaker Slide">
    <p:bg>
      <p:bgPr>
        <a:solidFill>
          <a:srgbClr val="A5C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2133494" y="1224708"/>
            <a:ext cx="516890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54145A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674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89BA-01D0-0648-AF2A-6B4CD6B57EC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0FCF-E24C-CA41-A373-9E4EFBCD4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2" r:id="rId6"/>
    <p:sldLayoutId id="2147483659" r:id="rId7"/>
    <p:sldLayoutId id="2147483660" r:id="rId8"/>
    <p:sldLayoutId id="2147483658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_YPScrckx28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stendata.com/2017/01/support-vector-machine-in-r-tutorial.html" TargetMode="External"/><Relationship Id="rId7" Type="http://schemas.openxmlformats.org/officeDocument/2006/relationships/hyperlink" Target="https://dergipark.org.tr/en/pub/ankutbd/issue/68966/862482" TargetMode="External"/><Relationship Id="rId2" Type="http://schemas.openxmlformats.org/officeDocument/2006/relationships/hyperlink" Target="https://www.datacamp.com/tutorial/support-vector-machines-r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datasets/muratkokludataset/pumpkin-seeds-dataset/discussion/400713" TargetMode="External"/><Relationship Id="rId5" Type="http://schemas.openxmlformats.org/officeDocument/2006/relationships/hyperlink" Target="https://www.science.smith.edu/~jcrouser/SDS293/labs/lab15-r.html" TargetMode="External"/><Relationship Id="rId4" Type="http://schemas.openxmlformats.org/officeDocument/2006/relationships/hyperlink" Target="https://rpubs.com/manish_shah/sv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730" y="1164650"/>
            <a:ext cx="4512620" cy="1729103"/>
          </a:xfrm>
        </p:spPr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730" y="1638765"/>
            <a:ext cx="4512620" cy="1314450"/>
          </a:xfrm>
        </p:spPr>
        <p:txBody>
          <a:bodyPr/>
          <a:lstStyle/>
          <a:p>
            <a:r>
              <a:rPr lang="en-US" sz="2800" b="1" dirty="0"/>
              <a:t>MATH42815</a:t>
            </a:r>
            <a:endParaRPr lang="en-US" sz="2800" dirty="0"/>
          </a:p>
          <a:p>
            <a:endParaRPr lang="en-US" sz="2800" b="1" dirty="0"/>
          </a:p>
          <a:p>
            <a:endParaRPr lang="en-US" sz="1000" b="1" dirty="0"/>
          </a:p>
          <a:p>
            <a:r>
              <a:rPr lang="en-US" b="1" dirty="0"/>
              <a:t>Monday April 22</a:t>
            </a:r>
            <a:r>
              <a:rPr lang="en-US" b="1" baseline="30000" dirty="0"/>
              <a:t>nd</a:t>
            </a:r>
            <a:r>
              <a:rPr lang="en-US" b="1" dirty="0"/>
              <a:t>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F889-EB29-1C24-81D9-392E4ED5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Hot Coded Dimension for Colour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8C494-A4E2-A83A-94D4-006BF3742EF9}"/>
              </a:ext>
            </a:extLst>
          </p:cNvPr>
          <p:cNvSpPr txBox="1"/>
          <p:nvPr/>
        </p:nvSpPr>
        <p:spPr>
          <a:xfrm>
            <a:off x="6359860" y="2650591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7D561-6A21-C942-C14A-77F3D7A7AC62}"/>
              </a:ext>
            </a:extLst>
          </p:cNvPr>
          <p:cNvSpPr txBox="1"/>
          <p:nvPr/>
        </p:nvSpPr>
        <p:spPr>
          <a:xfrm>
            <a:off x="1120890" y="340292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C0C3A-52E7-ECCB-0FBF-0F5A55FA3D41}"/>
              </a:ext>
            </a:extLst>
          </p:cNvPr>
          <p:cNvSpPr txBox="1"/>
          <p:nvPr/>
        </p:nvSpPr>
        <p:spPr>
          <a:xfrm>
            <a:off x="5239628" y="725850"/>
            <a:ext cx="4187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1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5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7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8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10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FCE5D-76ED-E199-B623-31E8C0F17436}"/>
              </a:ext>
            </a:extLst>
          </p:cNvPr>
          <p:cNvSpPr txBox="1"/>
          <p:nvPr/>
        </p:nvSpPr>
        <p:spPr>
          <a:xfrm>
            <a:off x="1720734" y="1371600"/>
            <a:ext cx="4187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0A91C3"/>
                </a:solidFill>
              </a:rPr>
              <a:t>2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4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6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9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11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12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6630E7-8731-A2F1-30A6-9F35E3D17D52}"/>
              </a:ext>
            </a:extLst>
          </p:cNvPr>
          <p:cNvCxnSpPr/>
          <p:nvPr/>
        </p:nvCxnSpPr>
        <p:spPr>
          <a:xfrm flipH="1">
            <a:off x="1720734" y="2835257"/>
            <a:ext cx="1612669" cy="1135336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5D61DE-AAD3-03EC-ADF5-B303EBBBAF7E}"/>
              </a:ext>
            </a:extLst>
          </p:cNvPr>
          <p:cNvCxnSpPr/>
          <p:nvPr/>
        </p:nvCxnSpPr>
        <p:spPr>
          <a:xfrm>
            <a:off x="3333403" y="2835257"/>
            <a:ext cx="2840894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8B9D45-3326-DF80-4A55-FCE676D50289}"/>
              </a:ext>
            </a:extLst>
          </p:cNvPr>
          <p:cNvSpPr txBox="1"/>
          <p:nvPr/>
        </p:nvSpPr>
        <p:spPr>
          <a:xfrm>
            <a:off x="3160092" y="2818148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BDF5E0-E500-DAC5-627A-1FA0C4553E1B}"/>
              </a:ext>
            </a:extLst>
          </p:cNvPr>
          <p:cNvSpPr txBox="1"/>
          <p:nvPr/>
        </p:nvSpPr>
        <p:spPr>
          <a:xfrm>
            <a:off x="5284158" y="2818148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3E952-9719-D81D-8BAD-14213051B28A}"/>
              </a:ext>
            </a:extLst>
          </p:cNvPr>
          <p:cNvSpPr txBox="1"/>
          <p:nvPr/>
        </p:nvSpPr>
        <p:spPr>
          <a:xfrm>
            <a:off x="1963012" y="3769031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rgbClr val="0A91C3"/>
                </a:solidFill>
              </a:rPr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77B560-6A9B-4D65-BD19-7500981CE63B}"/>
              </a:ext>
            </a:extLst>
          </p:cNvPr>
          <p:cNvCxnSpPr/>
          <p:nvPr/>
        </p:nvCxnSpPr>
        <p:spPr>
          <a:xfrm>
            <a:off x="2942705" y="2394065"/>
            <a:ext cx="1878677" cy="2086495"/>
          </a:xfrm>
          <a:prstGeom prst="line">
            <a:avLst/>
          </a:prstGeom>
          <a:ln w="730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9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A4D6-7FA9-E061-E416-7D4648C7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Happens If The Shapes Get More Complicated?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E06EF1-B523-23D0-5E12-3AA44913DDA6}"/>
              </a:ext>
            </a:extLst>
          </p:cNvPr>
          <p:cNvSpPr/>
          <p:nvPr/>
        </p:nvSpPr>
        <p:spPr>
          <a:xfrm>
            <a:off x="5273326" y="971358"/>
            <a:ext cx="1008112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D166F8-C886-F20E-A797-EAC7E4D5E476}"/>
              </a:ext>
            </a:extLst>
          </p:cNvPr>
          <p:cNvSpPr/>
          <p:nvPr/>
        </p:nvSpPr>
        <p:spPr>
          <a:xfrm>
            <a:off x="4720941" y="2599312"/>
            <a:ext cx="1008112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7C7A25-039C-2D63-E150-0AA6A33E710F}"/>
              </a:ext>
            </a:extLst>
          </p:cNvPr>
          <p:cNvSpPr/>
          <p:nvPr/>
        </p:nvSpPr>
        <p:spPr>
          <a:xfrm>
            <a:off x="2328502" y="4219492"/>
            <a:ext cx="496432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CC95DE-D597-F3BF-AFCC-9D4CFB3DF727}"/>
              </a:ext>
            </a:extLst>
          </p:cNvPr>
          <p:cNvSpPr/>
          <p:nvPr/>
        </p:nvSpPr>
        <p:spPr>
          <a:xfrm>
            <a:off x="340305" y="895774"/>
            <a:ext cx="1008112" cy="93610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9F535F-3D8E-A7D5-E766-FD76D7EEE09B}"/>
              </a:ext>
            </a:extLst>
          </p:cNvPr>
          <p:cNvSpPr/>
          <p:nvPr/>
        </p:nvSpPr>
        <p:spPr>
          <a:xfrm>
            <a:off x="844361" y="2923348"/>
            <a:ext cx="1008112" cy="93610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8D3CC-2D8B-A822-9D44-110CD8742752}"/>
              </a:ext>
            </a:extLst>
          </p:cNvPr>
          <p:cNvSpPr/>
          <p:nvPr/>
        </p:nvSpPr>
        <p:spPr>
          <a:xfrm>
            <a:off x="2694868" y="2374606"/>
            <a:ext cx="1728192" cy="16085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104EEA-BB93-9681-DC41-B17CACF9ADB5}"/>
              </a:ext>
            </a:extLst>
          </p:cNvPr>
          <p:cNvSpPr/>
          <p:nvPr/>
        </p:nvSpPr>
        <p:spPr>
          <a:xfrm>
            <a:off x="3188983" y="807982"/>
            <a:ext cx="1008112" cy="93610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D9531-1B49-A06B-C11A-DEAE0DE04DED}"/>
              </a:ext>
            </a:extLst>
          </p:cNvPr>
          <p:cNvSpPr/>
          <p:nvPr/>
        </p:nvSpPr>
        <p:spPr>
          <a:xfrm>
            <a:off x="7884367" y="4003468"/>
            <a:ext cx="416253" cy="46805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C0DACE-2A7D-BFD4-6AA9-F18A3C7D7DB5}"/>
              </a:ext>
            </a:extLst>
          </p:cNvPr>
          <p:cNvSpPr/>
          <p:nvPr/>
        </p:nvSpPr>
        <p:spPr>
          <a:xfrm>
            <a:off x="7292509" y="895774"/>
            <a:ext cx="1008112" cy="93610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258C3D-FC12-F275-8AE1-1906F9EDF3A5}"/>
              </a:ext>
            </a:extLst>
          </p:cNvPr>
          <p:cNvSpPr/>
          <p:nvPr/>
        </p:nvSpPr>
        <p:spPr>
          <a:xfrm>
            <a:off x="4064495" y="4003468"/>
            <a:ext cx="1008112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954D756-2B3B-4180-7052-B777A658CF83}"/>
              </a:ext>
            </a:extLst>
          </p:cNvPr>
          <p:cNvSpPr/>
          <p:nvPr/>
        </p:nvSpPr>
        <p:spPr>
          <a:xfrm>
            <a:off x="1399089" y="1067795"/>
            <a:ext cx="1631014" cy="1501306"/>
          </a:xfrm>
          <a:prstGeom prst="star5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724A61AB-471F-514C-9898-8984E583DE1C}"/>
              </a:ext>
            </a:extLst>
          </p:cNvPr>
          <p:cNvSpPr/>
          <p:nvPr/>
        </p:nvSpPr>
        <p:spPr>
          <a:xfrm>
            <a:off x="6242216" y="3769442"/>
            <a:ext cx="874454" cy="9361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710D9A9-F18D-2AB1-5754-C77E2FABE91D}"/>
              </a:ext>
            </a:extLst>
          </p:cNvPr>
          <p:cNvSpPr/>
          <p:nvPr/>
        </p:nvSpPr>
        <p:spPr>
          <a:xfrm>
            <a:off x="7020271" y="2516442"/>
            <a:ext cx="437227" cy="478914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27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27FAFB-F8C0-93E7-97F3-A25824C0F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579" y="1247811"/>
            <a:ext cx="3321422" cy="1102519"/>
          </a:xfrm>
        </p:spPr>
        <p:txBody>
          <a:bodyPr/>
          <a:lstStyle/>
          <a:p>
            <a:r>
              <a:rPr lang="en-GB" dirty="0"/>
              <a:t>DOG!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OR!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NOT!!!!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D9FA10A-C75D-5871-86F6-171D1EFB336F}"/>
              </a:ext>
            </a:extLst>
          </p:cNvPr>
          <p:cNvSpPr txBox="1">
            <a:spLocks/>
          </p:cNvSpPr>
          <p:nvPr/>
        </p:nvSpPr>
        <p:spPr>
          <a:xfrm>
            <a:off x="697754" y="1254161"/>
            <a:ext cx="3321422" cy="11025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rgbClr val="002A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DOG!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OR!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7F24EA4-1982-21BA-8B55-5292DD661D81}"/>
              </a:ext>
            </a:extLst>
          </p:cNvPr>
          <p:cNvSpPr txBox="1">
            <a:spLocks/>
          </p:cNvSpPr>
          <p:nvPr/>
        </p:nvSpPr>
        <p:spPr>
          <a:xfrm>
            <a:off x="693579" y="1249987"/>
            <a:ext cx="3321422" cy="11025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rgbClr val="002A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DOG!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7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mall dog sitting on a bench&#10;&#10;Description automatically generated">
            <a:extLst>
              <a:ext uri="{FF2B5EF4-FFF2-40B4-BE49-F238E27FC236}">
                <a16:creationId xmlns:a16="http://schemas.microsoft.com/office/drawing/2014/main" id="{339C0537-04E9-4DA3-70FF-6A36D3C6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12" y="89900"/>
            <a:ext cx="4469575" cy="496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8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grass&#10;&#10;Description automatically generated">
            <a:extLst>
              <a:ext uri="{FF2B5EF4-FFF2-40B4-BE49-F238E27FC236}">
                <a16:creationId xmlns:a16="http://schemas.microsoft.com/office/drawing/2014/main" id="{3203E9DC-DC6E-425C-B8EB-D6AAF19F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6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small dog&#10;&#10;Description automatically generated">
            <a:extLst>
              <a:ext uri="{FF2B5EF4-FFF2-40B4-BE49-F238E27FC236}">
                <a16:creationId xmlns:a16="http://schemas.microsoft.com/office/drawing/2014/main" id="{E8956D8B-CD38-F6B8-008A-B9C0FAA7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dog lying in a field of yellow flowers&#10;&#10;Description automatically generated">
            <a:extLst>
              <a:ext uri="{FF2B5EF4-FFF2-40B4-BE49-F238E27FC236}">
                <a16:creationId xmlns:a16="http://schemas.microsoft.com/office/drawing/2014/main" id="{B8B82EB0-9037-86DF-67C9-7D9B2BF6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5" y="0"/>
            <a:ext cx="89330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8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t lying down&#10;&#10;Description automatically generated">
            <a:extLst>
              <a:ext uri="{FF2B5EF4-FFF2-40B4-BE49-F238E27FC236}">
                <a16:creationId xmlns:a16="http://schemas.microsoft.com/office/drawing/2014/main" id="{A90887E4-EFC0-CDE7-179F-0A22E55A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22" y="0"/>
            <a:ext cx="55835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0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dog standing on grass&#10;&#10;Description automatically generated">
            <a:extLst>
              <a:ext uri="{FF2B5EF4-FFF2-40B4-BE49-F238E27FC236}">
                <a16:creationId xmlns:a16="http://schemas.microsoft.com/office/drawing/2014/main" id="{D6411946-D4B8-8002-29DE-55A10121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5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olf standing in a grassy area&#10;&#10;Description automatically generated">
            <a:extLst>
              <a:ext uri="{FF2B5EF4-FFF2-40B4-BE49-F238E27FC236}">
                <a16:creationId xmlns:a16="http://schemas.microsoft.com/office/drawing/2014/main" id="{70C3DA0E-52B6-DBD9-7F30-14632AB6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76" y="0"/>
            <a:ext cx="64704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7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6C26-D87D-18D8-604B-31379A81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MEQ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92D9-E399-7A18-BA05-C8559F352E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805962"/>
            <a:ext cx="7902388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Thank you all </a:t>
            </a:r>
            <a:r>
              <a:rPr lang="en-GB" b="1" dirty="0"/>
              <a:t>so much</a:t>
            </a:r>
            <a:r>
              <a:rPr lang="en-GB" dirty="0"/>
              <a:t> for filling in the MEQ form!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Your feedback warmed my heart and gave me helpful ideas going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Common points: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Needed more time, both in terms of number of contact hours and spacing between sessions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Unsure how to access slides in original format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Need to provide solutions to workshops (yes, and that is one of the things I will be focused on this term)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Requests for real-world data examples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Mostly boring, complicated, or depressing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BEEBF-9D79-AFB8-8601-AA4B8DAF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2" y="4337538"/>
            <a:ext cx="8796536" cy="216413"/>
          </a:xfrm>
          <a:prstGeom prst="rect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5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sitting in a sink&#10;&#10;Description automatically generated">
            <a:extLst>
              <a:ext uri="{FF2B5EF4-FFF2-40B4-BE49-F238E27FC236}">
                <a16:creationId xmlns:a16="http://schemas.microsoft.com/office/drawing/2014/main" id="{78801CDC-BD23-7D19-3B5D-EBF06D04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96" y="0"/>
            <a:ext cx="37578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with different colored eyes&#10;&#10;Description automatically generated">
            <a:extLst>
              <a:ext uri="{FF2B5EF4-FFF2-40B4-BE49-F238E27FC236}">
                <a16:creationId xmlns:a16="http://schemas.microsoft.com/office/drawing/2014/main" id="{84B709AC-DB57-7ED8-EDBA-3EE8A7CD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yena with black spots&#10;&#10;Description automatically generated">
            <a:extLst>
              <a:ext uri="{FF2B5EF4-FFF2-40B4-BE49-F238E27FC236}">
                <a16:creationId xmlns:a16="http://schemas.microsoft.com/office/drawing/2014/main" id="{63C36FF0-216B-0BFA-F078-16935FE4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67" y="0"/>
            <a:ext cx="77182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98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zard on a branch&#10;&#10;Description automatically generated">
            <a:extLst>
              <a:ext uri="{FF2B5EF4-FFF2-40B4-BE49-F238E27FC236}">
                <a16:creationId xmlns:a16="http://schemas.microsoft.com/office/drawing/2014/main" id="{2BA5F20B-A05F-A459-A73B-0931E63F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9" y="0"/>
            <a:ext cx="8762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6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dog sitting in a field&#10;&#10;Description automatically generated">
            <a:extLst>
              <a:ext uri="{FF2B5EF4-FFF2-40B4-BE49-F238E27FC236}">
                <a16:creationId xmlns:a16="http://schemas.microsoft.com/office/drawing/2014/main" id="{B26584D7-59B1-D359-1B5B-AB79E222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49" y="0"/>
            <a:ext cx="6225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88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9256A9-7788-5B74-A6F8-8902E1D4D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 to SVM…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6DDC48-D0CF-F030-3ADA-298F4CE0F4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730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A4D6-7FA9-E061-E416-7D4648C7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Happens If The Shapes Get More Complicated?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E06EF1-B523-23D0-5E12-3AA44913DDA6}"/>
              </a:ext>
            </a:extLst>
          </p:cNvPr>
          <p:cNvSpPr/>
          <p:nvPr/>
        </p:nvSpPr>
        <p:spPr>
          <a:xfrm>
            <a:off x="5273326" y="971358"/>
            <a:ext cx="1008112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D166F8-C886-F20E-A797-EAC7E4D5E476}"/>
              </a:ext>
            </a:extLst>
          </p:cNvPr>
          <p:cNvSpPr/>
          <p:nvPr/>
        </p:nvSpPr>
        <p:spPr>
          <a:xfrm>
            <a:off x="4720941" y="2599312"/>
            <a:ext cx="1008112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7C7A25-039C-2D63-E150-0AA6A33E710F}"/>
              </a:ext>
            </a:extLst>
          </p:cNvPr>
          <p:cNvSpPr/>
          <p:nvPr/>
        </p:nvSpPr>
        <p:spPr>
          <a:xfrm>
            <a:off x="2328502" y="4219492"/>
            <a:ext cx="496432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CC95DE-D597-F3BF-AFCC-9D4CFB3DF727}"/>
              </a:ext>
            </a:extLst>
          </p:cNvPr>
          <p:cNvSpPr/>
          <p:nvPr/>
        </p:nvSpPr>
        <p:spPr>
          <a:xfrm>
            <a:off x="340305" y="895774"/>
            <a:ext cx="1008112" cy="93610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9F535F-3D8E-A7D5-E766-FD76D7EEE09B}"/>
              </a:ext>
            </a:extLst>
          </p:cNvPr>
          <p:cNvSpPr/>
          <p:nvPr/>
        </p:nvSpPr>
        <p:spPr>
          <a:xfrm>
            <a:off x="844361" y="2923348"/>
            <a:ext cx="1008112" cy="93610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8D3CC-2D8B-A822-9D44-110CD8742752}"/>
              </a:ext>
            </a:extLst>
          </p:cNvPr>
          <p:cNvSpPr/>
          <p:nvPr/>
        </p:nvSpPr>
        <p:spPr>
          <a:xfrm>
            <a:off x="2694868" y="2374606"/>
            <a:ext cx="1728192" cy="16085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104EEA-BB93-9681-DC41-B17CACF9ADB5}"/>
              </a:ext>
            </a:extLst>
          </p:cNvPr>
          <p:cNvSpPr/>
          <p:nvPr/>
        </p:nvSpPr>
        <p:spPr>
          <a:xfrm>
            <a:off x="3188983" y="807982"/>
            <a:ext cx="1008112" cy="93610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ED9531-1B49-A06B-C11A-DEAE0DE04DED}"/>
              </a:ext>
            </a:extLst>
          </p:cNvPr>
          <p:cNvSpPr/>
          <p:nvPr/>
        </p:nvSpPr>
        <p:spPr>
          <a:xfrm>
            <a:off x="7884367" y="4003468"/>
            <a:ext cx="416253" cy="46805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C0DACE-2A7D-BFD4-6AA9-F18A3C7D7DB5}"/>
              </a:ext>
            </a:extLst>
          </p:cNvPr>
          <p:cNvSpPr/>
          <p:nvPr/>
        </p:nvSpPr>
        <p:spPr>
          <a:xfrm>
            <a:off x="7292509" y="895774"/>
            <a:ext cx="1008112" cy="93610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258C3D-FC12-F275-8AE1-1906F9EDF3A5}"/>
              </a:ext>
            </a:extLst>
          </p:cNvPr>
          <p:cNvSpPr/>
          <p:nvPr/>
        </p:nvSpPr>
        <p:spPr>
          <a:xfrm>
            <a:off x="4064495" y="4003468"/>
            <a:ext cx="1008112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954D756-2B3B-4180-7052-B777A658CF83}"/>
              </a:ext>
            </a:extLst>
          </p:cNvPr>
          <p:cNvSpPr/>
          <p:nvPr/>
        </p:nvSpPr>
        <p:spPr>
          <a:xfrm>
            <a:off x="1399089" y="1067795"/>
            <a:ext cx="1631014" cy="1501306"/>
          </a:xfrm>
          <a:prstGeom prst="star5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724A61AB-471F-514C-9898-8984E583DE1C}"/>
              </a:ext>
            </a:extLst>
          </p:cNvPr>
          <p:cNvSpPr/>
          <p:nvPr/>
        </p:nvSpPr>
        <p:spPr>
          <a:xfrm>
            <a:off x="6242216" y="3769442"/>
            <a:ext cx="874454" cy="9361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710D9A9-F18D-2AB1-5754-C77E2FABE91D}"/>
              </a:ext>
            </a:extLst>
          </p:cNvPr>
          <p:cNvSpPr/>
          <p:nvPr/>
        </p:nvSpPr>
        <p:spPr>
          <a:xfrm>
            <a:off x="7020271" y="2516442"/>
            <a:ext cx="437227" cy="478914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06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1E32-93A3-0AC1-60DF-9FA5420B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versus Continuous*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54808C-7478-EAC4-0AAF-CC5FE1E515C3}"/>
              </a:ext>
            </a:extLst>
          </p:cNvPr>
          <p:cNvSpPr/>
          <p:nvPr/>
        </p:nvSpPr>
        <p:spPr>
          <a:xfrm>
            <a:off x="580061" y="1634696"/>
            <a:ext cx="1260140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Circles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69E13AE9-1E06-530D-5F01-C807F80F130A}"/>
              </a:ext>
            </a:extLst>
          </p:cNvPr>
          <p:cNvSpPr/>
          <p:nvPr/>
        </p:nvSpPr>
        <p:spPr>
          <a:xfrm>
            <a:off x="2056225" y="1634696"/>
            <a:ext cx="1260140" cy="11521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9CF37-4ADC-3C26-D9F2-E5E08FF2EF03}"/>
              </a:ext>
            </a:extLst>
          </p:cNvPr>
          <p:cNvSpPr txBox="1"/>
          <p:nvPr/>
        </p:nvSpPr>
        <p:spPr>
          <a:xfrm>
            <a:off x="2324657" y="202609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6A7EE2-21E6-0F56-B022-4CCFE1BDC39E}"/>
              </a:ext>
            </a:extLst>
          </p:cNvPr>
          <p:cNvSpPr/>
          <p:nvPr/>
        </p:nvSpPr>
        <p:spPr>
          <a:xfrm>
            <a:off x="4882539" y="1528768"/>
            <a:ext cx="1422158" cy="131875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Medium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232C75-9189-66E9-F0A5-B203EE9483BA}"/>
              </a:ext>
            </a:extLst>
          </p:cNvPr>
          <p:cNvSpPr/>
          <p:nvPr/>
        </p:nvSpPr>
        <p:spPr>
          <a:xfrm>
            <a:off x="4072449" y="1888185"/>
            <a:ext cx="647455" cy="64514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FD6F9-38E6-F71A-A38A-F2B7B8FCC2F4}"/>
              </a:ext>
            </a:extLst>
          </p:cNvPr>
          <p:cNvSpPr txBox="1"/>
          <p:nvPr/>
        </p:nvSpPr>
        <p:spPr>
          <a:xfrm>
            <a:off x="4112284" y="2072259"/>
            <a:ext cx="567784" cy="2769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Small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18E83F-F861-3F32-3C71-36F102C8D76D}"/>
              </a:ext>
            </a:extLst>
          </p:cNvPr>
          <p:cNvSpPr/>
          <p:nvPr/>
        </p:nvSpPr>
        <p:spPr>
          <a:xfrm>
            <a:off x="6485225" y="1027539"/>
            <a:ext cx="2411760" cy="232121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Large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03F876-A843-E63A-2EB3-50BB5B207A91}"/>
              </a:ext>
            </a:extLst>
          </p:cNvPr>
          <p:cNvSpPr/>
          <p:nvPr/>
        </p:nvSpPr>
        <p:spPr>
          <a:xfrm>
            <a:off x="1048113" y="3434896"/>
            <a:ext cx="1656184" cy="108012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A431FA-B1FB-5EF7-265F-788158A51338}"/>
              </a:ext>
            </a:extLst>
          </p:cNvPr>
          <p:cNvSpPr/>
          <p:nvPr/>
        </p:nvSpPr>
        <p:spPr>
          <a:xfrm>
            <a:off x="3640401" y="3434896"/>
            <a:ext cx="1656184" cy="108012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Green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338F6-2B44-B52A-BE10-EB39FBEC38CF}"/>
              </a:ext>
            </a:extLst>
          </p:cNvPr>
          <p:cNvSpPr/>
          <p:nvPr/>
        </p:nvSpPr>
        <p:spPr>
          <a:xfrm>
            <a:off x="6088673" y="3434896"/>
            <a:ext cx="165618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52D6A-04A5-D322-42E5-4C3E349E0D14}"/>
              </a:ext>
            </a:extLst>
          </p:cNvPr>
          <p:cNvSpPr txBox="1"/>
          <p:nvPr/>
        </p:nvSpPr>
        <p:spPr>
          <a:xfrm>
            <a:off x="1941534" y="4590789"/>
            <a:ext cx="511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*N.B. This is not a complete taxonomy of data types!</a:t>
            </a:r>
          </a:p>
        </p:txBody>
      </p:sp>
    </p:spTree>
    <p:extLst>
      <p:ext uri="{BB962C8B-B14F-4D97-AF65-F5344CB8AC3E}">
        <p14:creationId xmlns:p14="http://schemas.microsoft.com/office/powerpoint/2010/main" val="150144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01D6-21AF-DF37-7F25-42BF17A3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Colour?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34CA-4809-DF87-92D4-D17A0DD34C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936609"/>
            <a:ext cx="7902388" cy="28587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Human eyes have receptors that peak at three different frequencies: red, green, and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amount of light hitting your eye at (around) each of those frequencies determines the colour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 computer screens, we usually define the amount of each of those colours with an integer between 0 and 255 (but we can divide by 255 to create a scale between 0 and 1)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466027-6DBE-8FA0-284F-0B9E4ECAFFB0}"/>
              </a:ext>
            </a:extLst>
          </p:cNvPr>
          <p:cNvGraphicFramePr>
            <a:graphicFrameLocks noGrp="1"/>
          </p:cNvGraphicFramePr>
          <p:nvPr/>
        </p:nvGraphicFramePr>
        <p:xfrm>
          <a:off x="1597069" y="337404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741154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727002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613498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42585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Colour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80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255 /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 /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 /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5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rgbClr val="007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 /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115 / 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207 / 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20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146 / 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208 / 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 / 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87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6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1B431D-6C7B-66D0-1DB9-CF14BA6E9F41}"/>
              </a:ext>
            </a:extLst>
          </p:cNvPr>
          <p:cNvGraphicFramePr>
            <a:graphicFrameLocks noGrp="1"/>
          </p:cNvGraphicFramePr>
          <p:nvPr/>
        </p:nvGraphicFramePr>
        <p:xfrm>
          <a:off x="2609850" y="161290"/>
          <a:ext cx="4110035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007">
                  <a:extLst>
                    <a:ext uri="{9D8B030D-6E8A-4147-A177-3AD203B41FA5}">
                      <a16:colId xmlns:a16="http://schemas.microsoft.com/office/drawing/2014/main" val="860299713"/>
                    </a:ext>
                  </a:extLst>
                </a:gridCol>
                <a:gridCol w="822007">
                  <a:extLst>
                    <a:ext uri="{9D8B030D-6E8A-4147-A177-3AD203B41FA5}">
                      <a16:colId xmlns:a16="http://schemas.microsoft.com/office/drawing/2014/main" val="1808072453"/>
                    </a:ext>
                  </a:extLst>
                </a:gridCol>
                <a:gridCol w="822007">
                  <a:extLst>
                    <a:ext uri="{9D8B030D-6E8A-4147-A177-3AD203B41FA5}">
                      <a16:colId xmlns:a16="http://schemas.microsoft.com/office/drawing/2014/main" val="2874749093"/>
                    </a:ext>
                  </a:extLst>
                </a:gridCol>
                <a:gridCol w="822007">
                  <a:extLst>
                    <a:ext uri="{9D8B030D-6E8A-4147-A177-3AD203B41FA5}">
                      <a16:colId xmlns:a16="http://schemas.microsoft.com/office/drawing/2014/main" val="764741016"/>
                    </a:ext>
                  </a:extLst>
                </a:gridCol>
                <a:gridCol w="822007">
                  <a:extLst>
                    <a:ext uri="{9D8B030D-6E8A-4147-A177-3AD203B41FA5}">
                      <a16:colId xmlns:a16="http://schemas.microsoft.com/office/drawing/2014/main" val="163191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05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61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96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95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55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26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5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12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6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0.45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0.81</a:t>
                      </a:r>
                    </a:p>
                  </a:txBody>
                  <a:tcPr>
                    <a:solidFill>
                      <a:srgbClr val="6AA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4.5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19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4.5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9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87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Workshop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1553" y="872495"/>
            <a:ext cx="6625914" cy="2914650"/>
          </a:xfrm>
        </p:spPr>
        <p:txBody>
          <a:bodyPr/>
          <a:lstStyle/>
          <a:p>
            <a:pPr lvl="1"/>
            <a:r>
              <a:rPr lang="en-US" dirty="0"/>
              <a:t>Support Vector Machines </a:t>
            </a:r>
          </a:p>
          <a:p>
            <a:pPr lvl="1"/>
            <a:r>
              <a:rPr lang="en-US" dirty="0"/>
              <a:t>Interactive Learning Experience</a:t>
            </a:r>
          </a:p>
          <a:p>
            <a:pPr lvl="1"/>
            <a:r>
              <a:rPr lang="en-US" dirty="0"/>
              <a:t>Kernel Trick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0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B0DCB9-FFD4-5A2A-5731-39A1F6CF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“Dimensions” Indicate Dog Or Not?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919A3-3224-6B84-B65A-C1B4989C7F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114425"/>
            <a:ext cx="7902388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Default number of legs = 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Ear shape and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Paws (not e.g. hooves)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Mammal (indicated by fur)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Domesticated (indicated by leash, context clues like sink)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Approximate size (smaller than building)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the value of these “dimensions” and classify a given creature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on this concept in Friday’s session</a:t>
            </a:r>
          </a:p>
        </p:txBody>
      </p:sp>
    </p:spTree>
    <p:extLst>
      <p:ext uri="{BB962C8B-B14F-4D97-AF65-F5344CB8AC3E}">
        <p14:creationId xmlns:p14="http://schemas.microsoft.com/office/powerpoint/2010/main" val="22472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CAD1-160D-0DB2-384F-9FC4DBE9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Happens If You Forget To Normalise? </a:t>
            </a:r>
          </a:p>
        </p:txBody>
      </p:sp>
      <p:pic>
        <p:nvPicPr>
          <p:cNvPr id="4" name="Content Placeholder 33" descr="Clusters defined using Z-values">
            <a:extLst>
              <a:ext uri="{FF2B5EF4-FFF2-40B4-BE49-F238E27FC236}">
                <a16:creationId xmlns:a16="http://schemas.microsoft.com/office/drawing/2014/main" id="{87D3CBB3-C957-0AEE-102B-16BC43183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3" y="1043995"/>
            <a:ext cx="4111625" cy="3541633"/>
          </a:xfrm>
          <a:prstGeom prst="rect">
            <a:avLst/>
          </a:prstGeom>
        </p:spPr>
      </p:pic>
      <p:pic>
        <p:nvPicPr>
          <p:cNvPr id="5" name="Content Placeholder 24" descr="Clusters defined without using Z-values">
            <a:extLst>
              <a:ext uri="{FF2B5EF4-FFF2-40B4-BE49-F238E27FC236}">
                <a16:creationId xmlns:a16="http://schemas.microsoft.com/office/drawing/2014/main" id="{68F5C47E-0748-EF82-14A7-CF7F2330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044678"/>
            <a:ext cx="4110038" cy="354026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EF3324D-4369-0521-453E-EE89D4CBA3C0}"/>
              </a:ext>
            </a:extLst>
          </p:cNvPr>
          <p:cNvSpPr/>
          <p:nvPr/>
        </p:nvSpPr>
        <p:spPr>
          <a:xfrm>
            <a:off x="6746266" y="3327834"/>
            <a:ext cx="605879" cy="36004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453C3C-080B-F150-7B0C-C47314A57B08}"/>
              </a:ext>
            </a:extLst>
          </p:cNvPr>
          <p:cNvSpPr/>
          <p:nvPr/>
        </p:nvSpPr>
        <p:spPr>
          <a:xfrm>
            <a:off x="5623953" y="1959682"/>
            <a:ext cx="1440160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A17349-D193-00DD-7230-F657AD377AC2}"/>
              </a:ext>
            </a:extLst>
          </p:cNvPr>
          <p:cNvSpPr/>
          <p:nvPr/>
        </p:nvSpPr>
        <p:spPr>
          <a:xfrm>
            <a:off x="7568169" y="1383618"/>
            <a:ext cx="360040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36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A153-2EDA-67BB-4297-57A46D15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That Mean?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5A6A6E-34A7-AED9-7403-46A0B07D87F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1552" y="1224708"/>
                <a:ext cx="7608047" cy="291465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SVM is a binary classification algorithm driven by a linear function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Key components: </a:t>
                </a:r>
              </a:p>
              <a:p>
                <a:pPr marL="573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Output is binary class identity </a:t>
                </a:r>
              </a:p>
              <a:p>
                <a:pPr marL="861750" lvl="2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Typically viewed as positive/negative but can equally be true/false</a:t>
                </a:r>
              </a:p>
              <a:p>
                <a:pPr marL="573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Linear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determines value of output class</a:t>
                </a:r>
              </a:p>
              <a:p>
                <a:pPr marL="573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Properties of input data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not constrained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5A6A6E-34A7-AED9-7403-46A0B07D8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1552" y="1224708"/>
                <a:ext cx="7608047" cy="2914650"/>
              </a:xfrm>
              <a:blipFill>
                <a:blip r:embed="rId2"/>
                <a:stretch>
                  <a:fillRect l="-1763" t="-2720" r="-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44ADA-D56B-8414-2EE7-2739E1ABF074}"/>
                  </a:ext>
                </a:extLst>
              </p:cNvPr>
              <p:cNvSpPr txBox="1"/>
              <p:nvPr/>
            </p:nvSpPr>
            <p:spPr>
              <a:xfrm>
                <a:off x="2286000" y="3640632"/>
                <a:ext cx="457200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A4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A4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kumimoji="0" lang="en-GB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"</m:t>
                                </m:r>
                                <m:r>
                                  <m:rPr>
                                    <m:nor/>
                                  </m:rPr>
                                  <a:rPr kumimoji="0" lang="en-GB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Negative</m:t>
                                </m:r>
                                <m:r>
                                  <m:rPr>
                                    <m:nor/>
                                  </m:rPr>
                                  <a:rPr kumimoji="0" lang="en-GB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"</m:t>
                                </m:r>
                                <m:r>
                                  <m:rPr>
                                    <m:brk m:alnAt="7"/>
                                  </m:rP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  <m:brk m:alnAt="7"/>
                                  </m:rPr>
                                  <a:rPr kumimoji="0" lang="en-GB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kumimoji="0" lang="en-GB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m:rPr>
                                    <m:brk m:alnAt="7"/>
                                  </m:rP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GB">
                                    <a:solidFill>
                                      <a:srgbClr val="002A41"/>
                                    </a:solidFill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smtClean="0">
                                    <a:solidFill>
                                      <a:srgbClr val="002A41"/>
                                    </a:solidFill>
                                    <a:latin typeface="Cambria Math" panose="02040503050406030204" pitchFamily="18" charset="0"/>
                                  </a:rPr>
                                  <m:t>Posi</m:t>
                                </m:r>
                                <m:r>
                                  <m:rPr>
                                    <m:nor/>
                                  </m:rPr>
                                  <a:rPr lang="en-GB">
                                    <a:solidFill>
                                      <a:srgbClr val="002A41"/>
                                    </a:solidFill>
                                    <a:latin typeface="Cambria Math" panose="02040503050406030204" pitchFamily="18" charset="0"/>
                                  </a:rPr>
                                  <m:t>tive</m:t>
                                </m:r>
                                <m:r>
                                  <m:rPr>
                                    <m:nor/>
                                  </m:rPr>
                                  <a:rPr lang="en-GB">
                                    <a:solidFill>
                                      <a:srgbClr val="002A41"/>
                                    </a:solidFill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A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  <m:brk m:alnAt="7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44ADA-D56B-8414-2EE7-2739E1ABF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40632"/>
                <a:ext cx="4572000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23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A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BBBD-52BB-F69E-6047-8F0E136B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to Reproduce XOR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2A556-ECAD-17AA-316E-B3F77F44F4A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1552" y="1224708"/>
                <a:ext cx="8020359" cy="3339128"/>
              </a:xfrm>
              <a:solidFill>
                <a:schemeClr val="bg1"/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en-GB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GB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r>
                  <a:rPr lang="en-GB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 Non-linear activation function!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nor/>
                      </m:rPr>
                      <a:rPr lang="en-GB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 </m:t>
                    </m:r>
                  </m:oMath>
                </a14:m>
                <a:r>
                  <a:rPr lang="en-GB" b="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Affine transformation of input state </a:t>
                </a:r>
                <a:r>
                  <a:rPr lang="en-GB" b="0" i="1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</a:t>
                </a:r>
                <a:endParaRPr lang="en-GB" b="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2A556-ECAD-17AA-316E-B3F77F44F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1552" y="1224708"/>
                <a:ext cx="8020359" cy="3339128"/>
              </a:xfrm>
              <a:blipFill>
                <a:blip r:embed="rId2"/>
                <a:stretch>
                  <a:fillRect l="-1672" t="-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Rectified Linear Unit: 0 if x &lt; 0, x if x &gt; 0">
            <a:extLst>
              <a:ext uri="{FF2B5EF4-FFF2-40B4-BE49-F238E27FC236}">
                <a16:creationId xmlns:a16="http://schemas.microsoft.com/office/drawing/2014/main" id="{79051F34-10D9-DE59-B78F-E13243CCE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72" y="2239192"/>
            <a:ext cx="2832782" cy="2124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260FF2-E2CC-E94D-8357-507126AA43D6}"/>
                  </a:ext>
                </a:extLst>
              </p:cNvPr>
              <p:cNvSpPr txBox="1"/>
              <p:nvPr/>
            </p:nvSpPr>
            <p:spPr>
              <a:xfrm>
                <a:off x="5731627" y="1653006"/>
                <a:ext cx="2910284" cy="5861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A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A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A4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Combined: hidden layer!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260FF2-E2CC-E94D-8357-507126AA4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27" y="1653006"/>
                <a:ext cx="2910284" cy="586186"/>
              </a:xfrm>
              <a:prstGeom prst="rect">
                <a:avLst/>
              </a:prstGeom>
              <a:blipFill>
                <a:blip r:embed="rId4"/>
                <a:stretch>
                  <a:fillRect r="-1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432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7C00-F59F-A2DD-8E42-099D9B3D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XOR example </a:t>
            </a:r>
            <a:r>
              <a:rPr lang="en-GB" i="1" dirty="0"/>
              <a:t>contains</a:t>
            </a:r>
            <a:r>
              <a:rPr lang="en-GB" dirty="0"/>
              <a:t> an SVM (kind of)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6E9D22-F95D-EFF0-9689-DF4FF5C3231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1553" y="1224708"/>
                <a:ext cx="7902388" cy="2914650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A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Negative</m:t>
                              </m:r>
                              <m:r>
                                <m:rPr>
                                  <m:nor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Positive</m:t>
                              </m:r>
                              <m:r>
                                <m:rPr>
                                  <m:nor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  <m:brk m:alnAt="7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r>
                  <a:rPr lang="en-GB" b="1" dirty="0"/>
                  <a:t>SVM classification</a:t>
                </a:r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GB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func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: 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endParaRPr lang="en-GB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A4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  <m:brk m:alnAt="7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m:rPr>
                                    <m:nor/>
                                    <m:brk m:alnAt="7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SVM:</a:t>
                </a:r>
                <a:r>
                  <a:rPr lang="en-GB" dirty="0">
                    <a:solidFill>
                      <a:schemeClr val="tx1"/>
                    </a:solidFill>
                  </a:rPr>
                  <a:t> a hyperplane dividing a parameter space into binary classifications</a:t>
                </a:r>
              </a:p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Hyperplane:</a:t>
                </a:r>
                <a:r>
                  <a:rPr lang="en-GB" dirty="0">
                    <a:solidFill>
                      <a:schemeClr val="tx1"/>
                    </a:solidFill>
                  </a:rPr>
                  <a:t> a </a:t>
                </a:r>
                <a:r>
                  <a:rPr lang="en-GB" b="1" dirty="0">
                    <a:solidFill>
                      <a:schemeClr val="tx1"/>
                    </a:solidFill>
                  </a:rPr>
                  <a:t>straight line</a:t>
                </a:r>
                <a:r>
                  <a:rPr lang="en-GB" dirty="0">
                    <a:solidFill>
                      <a:schemeClr val="tx1"/>
                    </a:solidFill>
                  </a:rPr>
                  <a:t>, but in higher dimensions</a:t>
                </a:r>
                <a:endParaRPr lang="en-GB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6E9D22-F95D-EFF0-9689-DF4FF5C32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1553" y="1224708"/>
                <a:ext cx="7902388" cy="2914650"/>
              </a:xfrm>
              <a:blipFill>
                <a:blip r:embed="rId2"/>
                <a:stretch>
                  <a:fillRect b="-188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61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CD60-4000-4534-021A-ECE18D97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Perceptrons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53488-F1AD-400F-2971-F71BEA5F78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806" y="902975"/>
            <a:ext cx="7902387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Binary output – TRUE or FALSE, 1 or 0, something did or didn’t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Affine Transformation: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Multiply feature variables </a:t>
            </a:r>
            <a:r>
              <a:rPr lang="en-GB" i="1" dirty="0" err="1"/>
              <a:t>x</a:t>
            </a:r>
            <a:r>
              <a:rPr lang="en-GB" i="1" baseline="-25000" dirty="0" err="1"/>
              <a:t>j</a:t>
            </a:r>
            <a:r>
              <a:rPr lang="en-GB" dirty="0"/>
              <a:t> by weights </a:t>
            </a:r>
            <a:r>
              <a:rPr lang="en-GB" i="1" dirty="0" err="1"/>
              <a:t>w</a:t>
            </a:r>
            <a:r>
              <a:rPr lang="en-GB" i="1" baseline="-25000" dirty="0" err="1"/>
              <a:t>j</a:t>
            </a:r>
            <a:r>
              <a:rPr lang="en-GB" dirty="0"/>
              <a:t>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Sum over </a:t>
            </a:r>
            <a:r>
              <a:rPr lang="en-GB" i="1" dirty="0"/>
              <a:t>j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Activation function: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If result of affine transformation is greater than some minimum (“threshold” = -</a:t>
            </a:r>
            <a:r>
              <a:rPr lang="en-GB" i="1" dirty="0"/>
              <a:t>b</a:t>
            </a:r>
            <a:r>
              <a:rPr lang="en-GB" dirty="0"/>
              <a:t>) value, output is 1 / TRUE / the thing happened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Otherwise output is 0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This represents step function – can use </a:t>
            </a:r>
            <a:r>
              <a:rPr lang="en-GB" dirty="0" err="1"/>
              <a:t>sigmoids</a:t>
            </a:r>
            <a:r>
              <a:rPr lang="en-GB" dirty="0"/>
              <a:t> etc. to calculate probabilities instead of binary step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Step happens at 0 if you include +b in affine transformation sum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B6C2E-2A33-B995-C809-087B10BD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127" y="1700394"/>
            <a:ext cx="2521080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3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2F0F2-FC6B-5F53-52BC-BF9C54180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4CF5B-425C-6385-617A-A568F2675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30" y="1164650"/>
            <a:ext cx="5113444" cy="1729103"/>
          </a:xfrm>
        </p:spPr>
        <p:txBody>
          <a:bodyPr/>
          <a:lstStyle/>
          <a:p>
            <a:r>
              <a:rPr lang="en-US" dirty="0"/>
              <a:t>Okay, So What Did That Student </a:t>
            </a:r>
            <a:r>
              <a:rPr lang="en-US" i="1" dirty="0"/>
              <a:t>Mean</a:t>
            </a:r>
            <a:r>
              <a:rPr lang="en-US" dirty="0"/>
              <a:t> By “Support Vector Machines”?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EBD9C-F26B-4052-D2D7-9296A0059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730" y="1638765"/>
            <a:ext cx="4512620" cy="1314450"/>
          </a:xfrm>
        </p:spPr>
        <p:txBody>
          <a:bodyPr/>
          <a:lstStyle/>
          <a:p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84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AC5BFD-D499-E034-AA22-192DE4E5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I’m Pretty Sure They Meant The Kernel Trick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088AB-A1DE-747F-4458-046E28FD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84"/>
            <a:ext cx="9144000" cy="4457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BE5424-77D2-79C2-5551-5543B454B594}"/>
              </a:ext>
            </a:extLst>
          </p:cNvPr>
          <p:cNvSpPr txBox="1"/>
          <p:nvPr/>
        </p:nvSpPr>
        <p:spPr>
          <a:xfrm>
            <a:off x="4828783" y="4549902"/>
            <a:ext cx="32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Deep Learning, Goodfellow et al.</a:t>
            </a:r>
          </a:p>
        </p:txBody>
      </p:sp>
    </p:spTree>
    <p:extLst>
      <p:ext uri="{BB962C8B-B14F-4D97-AF65-F5344CB8AC3E}">
        <p14:creationId xmlns:p14="http://schemas.microsoft.com/office/powerpoint/2010/main" val="868597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A473-9251-9FC6-70EC-35D91240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Wait, Didn’t We Learn About Kernels…?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5D360-40FB-3DAF-261E-D794A7F2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0" y="0"/>
            <a:ext cx="874840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CE629-F29C-4AB4-0DF6-F0DDF012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23"/>
            <a:ext cx="9144000" cy="421605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F13124-2957-AB91-6B2C-F4C17EBBF4D4}"/>
              </a:ext>
            </a:extLst>
          </p:cNvPr>
          <p:cNvSpPr/>
          <p:nvPr/>
        </p:nvSpPr>
        <p:spPr>
          <a:xfrm>
            <a:off x="197800" y="3382027"/>
            <a:ext cx="2676923" cy="26931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7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F889-EB29-1C24-81D9-392E4ED5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Hot Coded Dimension for Colour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8C494-A4E2-A83A-94D4-006BF3742EF9}"/>
              </a:ext>
            </a:extLst>
          </p:cNvPr>
          <p:cNvSpPr txBox="1"/>
          <p:nvPr/>
        </p:nvSpPr>
        <p:spPr>
          <a:xfrm>
            <a:off x="6359860" y="2650591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7D561-6A21-C942-C14A-77F3D7A7AC62}"/>
              </a:ext>
            </a:extLst>
          </p:cNvPr>
          <p:cNvSpPr txBox="1"/>
          <p:nvPr/>
        </p:nvSpPr>
        <p:spPr>
          <a:xfrm>
            <a:off x="1120890" y="340292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C0C3A-52E7-ECCB-0FBF-0F5A55FA3D41}"/>
              </a:ext>
            </a:extLst>
          </p:cNvPr>
          <p:cNvSpPr txBox="1"/>
          <p:nvPr/>
        </p:nvSpPr>
        <p:spPr>
          <a:xfrm>
            <a:off x="5239628" y="725850"/>
            <a:ext cx="4187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1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5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7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8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10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FCE5D-76ED-E199-B623-31E8C0F17436}"/>
              </a:ext>
            </a:extLst>
          </p:cNvPr>
          <p:cNvSpPr txBox="1"/>
          <p:nvPr/>
        </p:nvSpPr>
        <p:spPr>
          <a:xfrm>
            <a:off x="1720734" y="1371600"/>
            <a:ext cx="4187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0A91C3"/>
                </a:solidFill>
              </a:rPr>
              <a:t>2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4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6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9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11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12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6630E7-8731-A2F1-30A6-9F35E3D17D52}"/>
              </a:ext>
            </a:extLst>
          </p:cNvPr>
          <p:cNvCxnSpPr/>
          <p:nvPr/>
        </p:nvCxnSpPr>
        <p:spPr>
          <a:xfrm flipH="1">
            <a:off x="1720734" y="2835257"/>
            <a:ext cx="1612669" cy="1135336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5D61DE-AAD3-03EC-ADF5-B303EBBBAF7E}"/>
              </a:ext>
            </a:extLst>
          </p:cNvPr>
          <p:cNvCxnSpPr/>
          <p:nvPr/>
        </p:nvCxnSpPr>
        <p:spPr>
          <a:xfrm>
            <a:off x="3333403" y="2835257"/>
            <a:ext cx="2840894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8B9D45-3326-DF80-4A55-FCE676D50289}"/>
              </a:ext>
            </a:extLst>
          </p:cNvPr>
          <p:cNvSpPr txBox="1"/>
          <p:nvPr/>
        </p:nvSpPr>
        <p:spPr>
          <a:xfrm>
            <a:off x="3160092" y="2818148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BDF5E0-E500-DAC5-627A-1FA0C4553E1B}"/>
              </a:ext>
            </a:extLst>
          </p:cNvPr>
          <p:cNvSpPr txBox="1"/>
          <p:nvPr/>
        </p:nvSpPr>
        <p:spPr>
          <a:xfrm>
            <a:off x="5284158" y="2818148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3E952-9719-D81D-8BAD-14213051B28A}"/>
              </a:ext>
            </a:extLst>
          </p:cNvPr>
          <p:cNvSpPr txBox="1"/>
          <p:nvPr/>
        </p:nvSpPr>
        <p:spPr>
          <a:xfrm>
            <a:off x="1963012" y="3769031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rgbClr val="0A91C3"/>
                </a:solidFill>
              </a:rPr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77B560-6A9B-4D65-BD19-7500981CE63B}"/>
              </a:ext>
            </a:extLst>
          </p:cNvPr>
          <p:cNvCxnSpPr/>
          <p:nvPr/>
        </p:nvCxnSpPr>
        <p:spPr>
          <a:xfrm>
            <a:off x="2942705" y="2394065"/>
            <a:ext cx="1878677" cy="2086495"/>
          </a:xfrm>
          <a:prstGeom prst="line">
            <a:avLst/>
          </a:prstGeom>
          <a:ln w="730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730" y="1164650"/>
            <a:ext cx="5113444" cy="172910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Subtit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730" y="1638765"/>
            <a:ext cx="4512620" cy="1314450"/>
          </a:xfrm>
        </p:spPr>
        <p:txBody>
          <a:bodyPr/>
          <a:lstStyle/>
          <a:p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8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Same data set, with a horizontal line at X2=0.6">
            <a:extLst>
              <a:ext uri="{FF2B5EF4-FFF2-40B4-BE49-F238E27FC236}">
                <a16:creationId xmlns:a16="http://schemas.microsoft.com/office/drawing/2014/main" id="{4FC76E05-69DA-891E-CE66-A623305B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02" y="224629"/>
            <a:ext cx="5521174" cy="4771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B7256F-E9E2-8696-3768-B3C8D107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Classification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E96CE-E6CB-047B-0063-7A7B881DB63A}"/>
                  </a:ext>
                </a:extLst>
              </p:cNvPr>
              <p:cNvSpPr txBox="1"/>
              <p:nvPr/>
            </p:nvSpPr>
            <p:spPr>
              <a:xfrm>
                <a:off x="2461828" y="4552541"/>
                <a:ext cx="4550348" cy="48577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B6374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Total Gini Impurity: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∗0+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∗0.41=0.19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E96CE-E6CB-047B-0063-7A7B881DB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828" y="4552541"/>
                <a:ext cx="4550348" cy="485774"/>
              </a:xfrm>
              <a:prstGeom prst="rect">
                <a:avLst/>
              </a:prstGeom>
              <a:blipFill>
                <a:blip r:embed="rId3"/>
                <a:stretch>
                  <a:fillRect l="-798" b="-4706"/>
                </a:stretch>
              </a:blipFill>
              <a:ln w="38100">
                <a:solidFill>
                  <a:srgbClr val="CB637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00AFB73-0442-BF57-967B-2FDDEC8A537B}"/>
              </a:ext>
            </a:extLst>
          </p:cNvPr>
          <p:cNvGrpSpPr/>
          <p:nvPr/>
        </p:nvGrpSpPr>
        <p:grpSpPr>
          <a:xfrm>
            <a:off x="92552" y="825023"/>
            <a:ext cx="6920140" cy="2168828"/>
            <a:chOff x="92552" y="825023"/>
            <a:chExt cx="6920140" cy="2168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6884B39-6DA5-C820-16C0-49500BBAF617}"/>
                    </a:ext>
                  </a:extLst>
                </p:cNvPr>
                <p:cNvSpPr txBox="1"/>
                <p:nvPr/>
              </p:nvSpPr>
              <p:spPr>
                <a:xfrm>
                  <a:off x="92552" y="962526"/>
                  <a:ext cx="1921680" cy="2031325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332288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D</a:t>
                  </a:r>
                  <a:r>
                    <a:rPr lang="en-GB" baseline="-25000" dirty="0"/>
                    <a:t>1</a:t>
                  </a:r>
                  <a:r>
                    <a:rPr lang="en-GB" dirty="0"/>
                    <a:t> </a:t>
                  </a:r>
                </a:p>
                <a:p>
                  <a:r>
                    <a:rPr lang="en-GB" dirty="0"/>
                    <a:t>Contains 16 points</a:t>
                  </a:r>
                </a:p>
                <a:p>
                  <a:r>
                    <a:rPr lang="en-GB" dirty="0"/>
                    <a:t>16 in category A </a:t>
                  </a:r>
                </a:p>
                <a:p>
                  <a:r>
                    <a:rPr lang="en-GB" dirty="0"/>
                    <a:t>0 in category B</a:t>
                  </a:r>
                </a:p>
                <a:p>
                  <a:r>
                    <a:rPr lang="en-GB" dirty="0"/>
                    <a:t>Gini Impurity: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2∗0∗1=0</m:t>
                        </m:r>
                      </m:oMath>
                    </m:oMathPara>
                  </a14:m>
                  <a:endParaRPr lang="en-GB" dirty="0"/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6884B39-6DA5-C820-16C0-49500BBAF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52" y="962526"/>
                  <a:ext cx="1921680" cy="2031325"/>
                </a:xfrm>
                <a:prstGeom prst="rect">
                  <a:avLst/>
                </a:prstGeom>
                <a:blipFill>
                  <a:blip r:embed="rId4"/>
                  <a:stretch>
                    <a:fillRect l="-1558" t="-885" r="-1558"/>
                  </a:stretch>
                </a:blipFill>
                <a:ln w="38100">
                  <a:solidFill>
                    <a:srgbClr val="332288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C54B52-3F6B-F4CC-A31B-96D6F119494E}"/>
                </a:ext>
              </a:extLst>
            </p:cNvPr>
            <p:cNvSpPr/>
            <p:nvPr/>
          </p:nvSpPr>
          <p:spPr>
            <a:xfrm>
              <a:off x="2413192" y="825023"/>
              <a:ext cx="4599500" cy="1402538"/>
            </a:xfrm>
            <a:prstGeom prst="rect">
              <a:avLst/>
            </a:prstGeom>
            <a:solidFill>
              <a:srgbClr val="332288">
                <a:alpha val="20000"/>
              </a:srgbClr>
            </a:solidFill>
            <a:ln>
              <a:solidFill>
                <a:srgbClr val="33228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D01A65-F2E5-FB3A-FF03-9CA60C4ECA9A}"/>
              </a:ext>
            </a:extLst>
          </p:cNvPr>
          <p:cNvGrpSpPr/>
          <p:nvPr/>
        </p:nvGrpSpPr>
        <p:grpSpPr>
          <a:xfrm>
            <a:off x="2413192" y="962526"/>
            <a:ext cx="6701737" cy="3279465"/>
            <a:chOff x="2413192" y="962526"/>
            <a:chExt cx="6701737" cy="3279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BB1DBD-5A39-2710-81B7-A9F771DBB401}"/>
                    </a:ext>
                  </a:extLst>
                </p:cNvPr>
                <p:cNvSpPr txBox="1"/>
                <p:nvPr/>
              </p:nvSpPr>
              <p:spPr>
                <a:xfrm>
                  <a:off x="7109917" y="962526"/>
                  <a:ext cx="2005012" cy="2298578"/>
                </a:xfrm>
                <a:prstGeom prst="rect">
                  <a:avLst/>
                </a:prstGeom>
                <a:noFill/>
                <a:ln w="38100">
                  <a:solidFill>
                    <a:srgbClr val="CB637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D</a:t>
                  </a:r>
                  <a:r>
                    <a:rPr lang="en-GB" baseline="-25000" dirty="0"/>
                    <a:t>2</a:t>
                  </a:r>
                  <a:r>
                    <a:rPr lang="en-GB" dirty="0"/>
                    <a:t> </a:t>
                  </a:r>
                </a:p>
                <a:p>
                  <a:r>
                    <a:rPr lang="en-GB" dirty="0"/>
                    <a:t>Contains 14 points</a:t>
                  </a:r>
                </a:p>
                <a:p>
                  <a:r>
                    <a:rPr lang="en-GB" dirty="0"/>
                    <a:t>10 in category A </a:t>
                  </a:r>
                </a:p>
                <a:p>
                  <a:r>
                    <a:rPr lang="en-GB" dirty="0"/>
                    <a:t>4 in category B</a:t>
                  </a:r>
                </a:p>
                <a:p>
                  <a:r>
                    <a:rPr lang="en-GB" dirty="0"/>
                    <a:t>Gini Impurity: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m:oMathPara>
                  </a14:m>
                  <a:endParaRPr lang="en-GB" dirty="0"/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BB1DBD-5A39-2710-81B7-A9F771DBB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917" y="962526"/>
                  <a:ext cx="2005012" cy="2298578"/>
                </a:xfrm>
                <a:prstGeom prst="rect">
                  <a:avLst/>
                </a:prstGeom>
                <a:blipFill>
                  <a:blip r:embed="rId5"/>
                  <a:stretch>
                    <a:fillRect l="-1493" t="-783"/>
                  </a:stretch>
                </a:blipFill>
                <a:ln w="38100">
                  <a:solidFill>
                    <a:srgbClr val="CB6374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72D3B-0D3A-A585-7F27-67E78A9F068E}"/>
                </a:ext>
              </a:extLst>
            </p:cNvPr>
            <p:cNvSpPr/>
            <p:nvPr/>
          </p:nvSpPr>
          <p:spPr>
            <a:xfrm>
              <a:off x="2413192" y="2241741"/>
              <a:ext cx="4599500" cy="2000250"/>
            </a:xfrm>
            <a:prstGeom prst="rect">
              <a:avLst/>
            </a:prstGeom>
            <a:solidFill>
              <a:srgbClr val="CB6374">
                <a:alpha val="20000"/>
              </a:srgbClr>
            </a:solidFill>
            <a:ln w="12700">
              <a:solidFill>
                <a:srgbClr val="CB637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35404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00BA-37AF-2628-AD25-BD2BBB85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Kernel Trick?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998F-0639-1D9D-523F-40F8153B62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7902387" cy="2914650"/>
          </a:xfrm>
        </p:spPr>
        <p:txBody>
          <a:bodyPr/>
          <a:lstStyle/>
          <a:p>
            <a:r>
              <a:rPr lang="en-GB" dirty="0">
                <a:hlinkClick r:id="rId2"/>
              </a:rPr>
              <a:t>Support Vector Machine (SVM) in 2 minutes – YouTube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graph of red dots&#10;&#10;Description automatically generated">
            <a:extLst>
              <a:ext uri="{FF2B5EF4-FFF2-40B4-BE49-F238E27FC236}">
                <a16:creationId xmlns:a16="http://schemas.microsoft.com/office/drawing/2014/main" id="{5A98004F-5294-B96C-E201-9A3F57DEA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63" y="0"/>
            <a:ext cx="6807074" cy="5143500"/>
          </a:xfrm>
          <a:prstGeom prst="rect">
            <a:avLst/>
          </a:prstGeom>
        </p:spPr>
      </p:pic>
      <p:pic>
        <p:nvPicPr>
          <p:cNvPr id="7" name="Picture 6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658035CC-ABAD-BF92-F2D7-9E8F55D7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63" y="0"/>
            <a:ext cx="6807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7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FDDE7A90-FF3F-E721-68FF-6F1B2B45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65" y="0"/>
            <a:ext cx="6807072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EF731-FE71-38D6-736F-B1BEE33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…it’s on a curved surface</a:t>
            </a:r>
          </a:p>
        </p:txBody>
      </p:sp>
    </p:spTree>
    <p:extLst>
      <p:ext uri="{BB962C8B-B14F-4D97-AF65-F5344CB8AC3E}">
        <p14:creationId xmlns:p14="http://schemas.microsoft.com/office/powerpoint/2010/main" val="1929860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E74C-B22D-DC55-314C-3E475861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Kernel Trick: Find The Surface!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3BEA6-D1B6-BECF-C32D-F2F7CFAAE1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955397"/>
            <a:ext cx="7902387" cy="29965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more mathematical detail, please see Chapters 1-4 of Pattern Recognition by Theodoridis and </a:t>
            </a:r>
            <a:r>
              <a:rPr lang="en-GB" dirty="0" err="1"/>
              <a:t>Koutroumbas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Useful websites: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Support Vector Machines in R Tutorial | </a:t>
            </a:r>
            <a:r>
              <a:rPr lang="en-GB" dirty="0" err="1">
                <a:hlinkClick r:id="rId2"/>
              </a:rPr>
              <a:t>DataCamp</a:t>
            </a:r>
            <a:r>
              <a:rPr lang="en-GB" dirty="0"/>
              <a:t>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Support Vector Machine Simplified using R (listendata.com)</a:t>
            </a:r>
            <a:r>
              <a:rPr lang="en-GB" dirty="0"/>
              <a:t>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RPubs</a:t>
            </a:r>
            <a:r>
              <a:rPr lang="en-GB" dirty="0">
                <a:hlinkClick r:id="rId4"/>
              </a:rPr>
              <a:t> - Supervised Regression Model – SVM</a:t>
            </a:r>
            <a:r>
              <a:rPr lang="en-GB" dirty="0"/>
              <a:t>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Lab 15 - Support Vector Machines in R (smith.edu)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today: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TOY DATA </a:t>
            </a:r>
            <a:r>
              <a:rPr lang="en-GB" dirty="0"/>
              <a:t>(see notebook on NCC server)</a:t>
            </a:r>
            <a:endParaRPr lang="en-GB" b="1" dirty="0"/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PUMPKIN SEEDS</a:t>
            </a:r>
            <a:r>
              <a:rPr lang="en-GB" dirty="0"/>
              <a:t> (</a:t>
            </a:r>
            <a:r>
              <a:rPr lang="en-GB" dirty="0">
                <a:hlinkClick r:id="rId6"/>
              </a:rPr>
              <a:t>Link 1</a:t>
            </a:r>
            <a:r>
              <a:rPr lang="en-GB" dirty="0"/>
              <a:t>) (</a:t>
            </a:r>
            <a:r>
              <a:rPr lang="en-GB" dirty="0">
                <a:hlinkClick r:id="rId7"/>
              </a:rPr>
              <a:t>Link 2</a:t>
            </a:r>
            <a:r>
              <a:rPr lang="en-GB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41551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03B64-98B2-DEEC-E16A-F506EC53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7BB9-CB5B-E97D-3483-2D465F21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Support Vector Machine?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4DBED-DE81-5A9F-E6DA-AFF96E63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91"/>
            <a:ext cx="9144000" cy="2492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89FB5-22AF-9638-1DAE-3417D19D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073"/>
            <a:ext cx="9144000" cy="2597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285535-F8FB-4CD9-1A10-338D3D9550C0}"/>
              </a:ext>
            </a:extLst>
          </p:cNvPr>
          <p:cNvSpPr txBox="1"/>
          <p:nvPr/>
        </p:nvSpPr>
        <p:spPr>
          <a:xfrm>
            <a:off x="4828783" y="4152378"/>
            <a:ext cx="32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Deep Learning, Goodfellow et al.</a:t>
            </a:r>
          </a:p>
        </p:txBody>
      </p:sp>
    </p:spTree>
    <p:extLst>
      <p:ext uri="{BB962C8B-B14F-4D97-AF65-F5344CB8AC3E}">
        <p14:creationId xmlns:p14="http://schemas.microsoft.com/office/powerpoint/2010/main" val="380131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A153-2EDA-67BB-4297-57A46D15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That Mean?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5A6A6E-34A7-AED9-7403-46A0B07D87F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1552" y="1224708"/>
                <a:ext cx="7608047" cy="291465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SVM is a binary classification algorithm driven by a linear function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Key components: </a:t>
                </a:r>
              </a:p>
              <a:p>
                <a:pPr marL="573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Output is binary class identity </a:t>
                </a:r>
              </a:p>
              <a:p>
                <a:pPr marL="861750" lvl="2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Typically viewed as positive/negative but can equally be true/false</a:t>
                </a:r>
              </a:p>
              <a:p>
                <a:pPr marL="573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Linear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determines value of output class</a:t>
                </a:r>
              </a:p>
              <a:p>
                <a:pPr marL="573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Properties of input data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not constrained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65A6A6E-34A7-AED9-7403-46A0B07D8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1552" y="1224708"/>
                <a:ext cx="7608047" cy="2914650"/>
              </a:xfrm>
              <a:blipFill>
                <a:blip r:embed="rId2"/>
                <a:stretch>
                  <a:fillRect l="-1763" t="-2720" r="-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2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FE662F2-DF95-77FE-04A7-71AE780B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10" y="544308"/>
            <a:ext cx="1838582" cy="3829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86725C-2FF4-6C17-E01F-D17F295A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Divide the Shapes Into Two Groups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3E5D17A-F967-A59D-FB82-5789218ABC07}"/>
              </a:ext>
            </a:extLst>
          </p:cNvPr>
          <p:cNvSpPr/>
          <p:nvPr/>
        </p:nvSpPr>
        <p:spPr>
          <a:xfrm>
            <a:off x="1763688" y="2276872"/>
            <a:ext cx="612000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D9C1F6-9E05-D3D2-8B89-395C30BC9CF5}"/>
              </a:ext>
            </a:extLst>
          </p:cNvPr>
          <p:cNvSpPr/>
          <p:nvPr/>
        </p:nvSpPr>
        <p:spPr>
          <a:xfrm>
            <a:off x="5061889" y="1759877"/>
            <a:ext cx="612000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2864A6-7643-AFBC-FED5-7BDB7E30D4ED}"/>
              </a:ext>
            </a:extLst>
          </p:cNvPr>
          <p:cNvSpPr/>
          <p:nvPr/>
        </p:nvSpPr>
        <p:spPr>
          <a:xfrm>
            <a:off x="3764805" y="2582872"/>
            <a:ext cx="612000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488BF2-1763-9860-153E-034F7B9B31E9}"/>
              </a:ext>
            </a:extLst>
          </p:cNvPr>
          <p:cNvSpPr/>
          <p:nvPr/>
        </p:nvSpPr>
        <p:spPr>
          <a:xfrm>
            <a:off x="5771136" y="3345551"/>
            <a:ext cx="612000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9B4BFC-E34E-714A-B548-96CABF38D076}"/>
              </a:ext>
            </a:extLst>
          </p:cNvPr>
          <p:cNvSpPr/>
          <p:nvPr/>
        </p:nvSpPr>
        <p:spPr>
          <a:xfrm>
            <a:off x="1877994" y="3879020"/>
            <a:ext cx="612000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26F329-177C-0C55-576E-2BD15820B63C}"/>
              </a:ext>
            </a:extLst>
          </p:cNvPr>
          <p:cNvSpPr/>
          <p:nvPr/>
        </p:nvSpPr>
        <p:spPr>
          <a:xfrm>
            <a:off x="935539" y="1767907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4AB818-4015-2B89-E286-32675DDA664D}"/>
              </a:ext>
            </a:extLst>
          </p:cNvPr>
          <p:cNvSpPr/>
          <p:nvPr/>
        </p:nvSpPr>
        <p:spPr>
          <a:xfrm>
            <a:off x="844361" y="3609020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BE384-3E04-820D-7F45-20CCE38BE9FD}"/>
              </a:ext>
            </a:extLst>
          </p:cNvPr>
          <p:cNvSpPr/>
          <p:nvPr/>
        </p:nvSpPr>
        <p:spPr>
          <a:xfrm>
            <a:off x="3063879" y="3429000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689CCF-A8BA-23B3-335A-A1568B78C4BB}"/>
              </a:ext>
            </a:extLst>
          </p:cNvPr>
          <p:cNvSpPr/>
          <p:nvPr/>
        </p:nvSpPr>
        <p:spPr>
          <a:xfrm>
            <a:off x="2967107" y="1352354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0EB24F-CF99-6666-8D38-6C3D26E6D4EE}"/>
              </a:ext>
            </a:extLst>
          </p:cNvPr>
          <p:cNvSpPr/>
          <p:nvPr/>
        </p:nvSpPr>
        <p:spPr>
          <a:xfrm>
            <a:off x="6270058" y="2459100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E699AA-87E5-E350-E336-5F21AD0FC287}"/>
              </a:ext>
            </a:extLst>
          </p:cNvPr>
          <p:cNvSpPr/>
          <p:nvPr/>
        </p:nvSpPr>
        <p:spPr>
          <a:xfrm>
            <a:off x="6882058" y="3948754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49ABF0-F68E-3A55-F328-D9AE9B6A32B9}"/>
              </a:ext>
            </a:extLst>
          </p:cNvPr>
          <p:cNvSpPr/>
          <p:nvPr/>
        </p:nvSpPr>
        <p:spPr>
          <a:xfrm>
            <a:off x="6658225" y="1382948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6DFDA8-F3D9-47E1-68EF-D1F480761993}"/>
              </a:ext>
            </a:extLst>
          </p:cNvPr>
          <p:cNvSpPr/>
          <p:nvPr/>
        </p:nvSpPr>
        <p:spPr>
          <a:xfrm>
            <a:off x="4266000" y="3957551"/>
            <a:ext cx="612000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4170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F889-EB29-1C24-81D9-392E4ED5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Dummy Variable Dimension for Colour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1206F-35BE-12EB-08A9-A11943D7EDC1}"/>
              </a:ext>
            </a:extLst>
          </p:cNvPr>
          <p:cNvCxnSpPr/>
          <p:nvPr/>
        </p:nvCxnSpPr>
        <p:spPr>
          <a:xfrm>
            <a:off x="1906817" y="3981796"/>
            <a:ext cx="4995949" cy="0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A34C03-70D6-5FA9-5819-0AC9DCBE1EB9}"/>
              </a:ext>
            </a:extLst>
          </p:cNvPr>
          <p:cNvSpPr txBox="1"/>
          <p:nvPr/>
        </p:nvSpPr>
        <p:spPr>
          <a:xfrm>
            <a:off x="6902766" y="411960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Colour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8C494-A4E2-A83A-94D4-006BF3742EF9}"/>
              </a:ext>
            </a:extLst>
          </p:cNvPr>
          <p:cNvSpPr txBox="1"/>
          <p:nvPr/>
        </p:nvSpPr>
        <p:spPr>
          <a:xfrm>
            <a:off x="2643447" y="4197927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7D561-6A21-C942-C14A-77F3D7A7AC62}"/>
              </a:ext>
            </a:extLst>
          </p:cNvPr>
          <p:cNvSpPr txBox="1"/>
          <p:nvPr/>
        </p:nvSpPr>
        <p:spPr>
          <a:xfrm>
            <a:off x="4821382" y="419792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C0C3A-52E7-ECCB-0FBF-0F5A55FA3D41}"/>
              </a:ext>
            </a:extLst>
          </p:cNvPr>
          <p:cNvSpPr txBox="1"/>
          <p:nvPr/>
        </p:nvSpPr>
        <p:spPr>
          <a:xfrm>
            <a:off x="2768138" y="1371600"/>
            <a:ext cx="4187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1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5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7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8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10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FCE5D-76ED-E199-B623-31E8C0F17436}"/>
              </a:ext>
            </a:extLst>
          </p:cNvPr>
          <p:cNvSpPr txBox="1"/>
          <p:nvPr/>
        </p:nvSpPr>
        <p:spPr>
          <a:xfrm>
            <a:off x="4924046" y="1371600"/>
            <a:ext cx="4187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0A91C3"/>
                </a:solidFill>
              </a:rPr>
              <a:t>2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4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6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9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11</a:t>
            </a:r>
          </a:p>
          <a:p>
            <a:pPr algn="r"/>
            <a:r>
              <a:rPr lang="en-GB" dirty="0">
                <a:solidFill>
                  <a:srgbClr val="0A91C3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4400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0383-68DF-919D-894A-3F9AC61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Dummy Variables vs. One-Hot Coded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83B316-DF6B-7308-EEF7-D4CD1AD2108D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716463" y="1223962"/>
          <a:ext cx="3805984" cy="291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96">
                  <a:extLst>
                    <a:ext uri="{9D8B030D-6E8A-4147-A177-3AD203B41FA5}">
                      <a16:colId xmlns:a16="http://schemas.microsoft.com/office/drawing/2014/main" val="4188947424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4024475255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3153690365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3823594233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&lt;18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65+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9619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33512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&lt;18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7374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8688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65+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838073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076867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6ADB93CB-1D76-C953-0B56-91128463C700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622300" y="1223963"/>
          <a:ext cx="2854488" cy="291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96">
                  <a:extLst>
                    <a:ext uri="{9D8B030D-6E8A-4147-A177-3AD203B41FA5}">
                      <a16:colId xmlns:a16="http://schemas.microsoft.com/office/drawing/2014/main" val="4188947424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4024475255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3823594233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&lt;18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65+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9619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33512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&lt;18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7374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8688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65+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838073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076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55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rham University">
      <a:dk1>
        <a:srgbClr val="002A41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 1" id="{F0023EC1-6CE1-487A-A02E-C0C1D180FB3F}" vid="{F11535AD-6D42-46EC-A0B7-72B8778CC0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FAAFD745F85C4AABBB2902F5439912" ma:contentTypeVersion="4" ma:contentTypeDescription="Create a new document." ma:contentTypeScope="" ma:versionID="2674b312a7e48202fd80abe55757da56">
  <xsd:schema xmlns:xsd="http://www.w3.org/2001/XMLSchema" xmlns:xs="http://www.w3.org/2001/XMLSchema" xmlns:p="http://schemas.microsoft.com/office/2006/metadata/properties" xmlns:ns2="6c8d90ab-eb6d-4ea7-914a-7cab258d8805" targetNamespace="http://schemas.microsoft.com/office/2006/metadata/properties" ma:root="true" ma:fieldsID="972b0c444bf707a8ea2997e357ee5912" ns2:_="">
    <xsd:import namespace="6c8d90ab-eb6d-4ea7-914a-7cab258d88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d90ab-eb6d-4ea7-914a-7cab258d88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1F0B4D-99E3-4804-8176-CE627C211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8d90ab-eb6d-4ea7-914a-7cab258d88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340DC4-0713-4D2E-93B3-F68142BA80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CFD47E-5387-4488-AD16-28361D4BF507}">
  <ds:schemaRefs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c8d90ab-eb6d-4ea7-914a-7cab258d880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Lecture 1</Template>
  <TotalTime>8250</TotalTime>
  <Words>1135</Words>
  <Application>Microsoft Office PowerPoint</Application>
  <PresentationFormat>On-screen Show (16:9)</PresentationFormat>
  <Paragraphs>322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Lucida Grande</vt:lpstr>
      <vt:lpstr>Office Theme</vt:lpstr>
      <vt:lpstr>Machine Learning</vt:lpstr>
      <vt:lpstr>MEQ Feedback</vt:lpstr>
      <vt:lpstr>Bonus Workshop 1</vt:lpstr>
      <vt:lpstr>Support Vector Machines</vt:lpstr>
      <vt:lpstr>What is a Support Vector Machine? </vt:lpstr>
      <vt:lpstr>What Does That Mean? </vt:lpstr>
      <vt:lpstr>Divide the Shapes Into Two Groups</vt:lpstr>
      <vt:lpstr>Dummy Variable Dimension for Colour</vt:lpstr>
      <vt:lpstr>Example: Dummy Variables vs. One-Hot Coded</vt:lpstr>
      <vt:lpstr>One Hot Coded Dimension for Colour</vt:lpstr>
      <vt:lpstr>What Happens If The Shapes Get More Complicated? </vt:lpstr>
      <vt:lpstr>DOG!   OR!   NOT!!!!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SVM…</vt:lpstr>
      <vt:lpstr>What Happens If The Shapes Get More Complicated? </vt:lpstr>
      <vt:lpstr>Categorical versus Continuous*</vt:lpstr>
      <vt:lpstr>What Is Colour? </vt:lpstr>
      <vt:lpstr>PowerPoint Presentation</vt:lpstr>
      <vt:lpstr>What “Dimensions” Indicate Dog Or Not? </vt:lpstr>
      <vt:lpstr>What Happens If You Forget To Normalise? </vt:lpstr>
      <vt:lpstr>What Does That Mean? </vt:lpstr>
      <vt:lpstr>Neural Network to Reproduce XOR </vt:lpstr>
      <vt:lpstr>The XOR example contains an SVM (kind of)</vt:lpstr>
      <vt:lpstr>Perceptrons</vt:lpstr>
      <vt:lpstr>Okay, So What Did That Student Mean By “Support Vector Machines”?</vt:lpstr>
      <vt:lpstr>I’m Pretty Sure They Meant The Kernel Trick</vt:lpstr>
      <vt:lpstr>Wait, Didn’t We Learn About Kernels…?</vt:lpstr>
      <vt:lpstr>One Hot Coded Dimension for Colour</vt:lpstr>
      <vt:lpstr>Binary Classification Tree</vt:lpstr>
      <vt:lpstr>What Is The Kernel Trick? </vt:lpstr>
      <vt:lpstr>…it’s on a curved surface</vt:lpstr>
      <vt:lpstr>The Kernel Trick: Find The Surface!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our Chancellor</dc:title>
  <dc:creator>DUNNE, EIMEAR</dc:creator>
  <cp:lastModifiedBy>DUNNE, EIMEAR</cp:lastModifiedBy>
  <cp:revision>62</cp:revision>
  <dcterms:created xsi:type="dcterms:W3CDTF">2024-01-03T14:14:03Z</dcterms:created>
  <dcterms:modified xsi:type="dcterms:W3CDTF">2024-04-22T12:38:19Z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0x01010025FAAFD745F85C4AABBB2902F5439912</vt:lpwstr>
  </property>
</Properties>
</file>